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0" r:id="rId3"/>
    <p:sldId id="421" r:id="rId5"/>
    <p:sldId id="356" r:id="rId6"/>
    <p:sldId id="318" r:id="rId7"/>
    <p:sldId id="316" r:id="rId8"/>
    <p:sldId id="384" r:id="rId9"/>
    <p:sldId id="378" r:id="rId10"/>
    <p:sldId id="409" r:id="rId11"/>
    <p:sldId id="385" r:id="rId12"/>
    <p:sldId id="319" r:id="rId13"/>
    <p:sldId id="386" r:id="rId14"/>
    <p:sldId id="403" r:id="rId15"/>
    <p:sldId id="407" r:id="rId16"/>
    <p:sldId id="287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543A"/>
    <a:srgbClr val="FFD966"/>
    <a:srgbClr val="FEDF7E"/>
    <a:srgbClr val="FAEDBF"/>
    <a:srgbClr val="FCF6DF"/>
    <a:srgbClr val="DDB078"/>
    <a:srgbClr val="FFEAAD"/>
    <a:srgbClr val="FFEAAA"/>
    <a:srgbClr val="FFF2CC"/>
    <a:srgbClr val="FBF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96" autoAdjust="0"/>
    <p:restoredTop sz="89463" autoAdjust="0"/>
  </p:normalViewPr>
  <p:slideViewPr>
    <p:cSldViewPr snapToGrid="0" showGuides="1">
      <p:cViewPr varScale="1">
        <p:scale>
          <a:sx n="60" d="100"/>
          <a:sy n="60" d="100"/>
        </p:scale>
        <p:origin x="512" y="44"/>
      </p:cViewPr>
      <p:guideLst>
        <p:guide orient="horz" pos="21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FAEDBF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FCF6DF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D966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DDB078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FAEDBF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第一部分</c:v>
                </c:pt>
                <c:pt idx="1">
                  <c:v>第二部分</c:v>
                </c:pt>
                <c:pt idx="2">
                  <c:v>第三部分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0.2</c:v>
                </c:pt>
                <c:pt idx="2">
                  <c:v>0.15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CF6D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DB078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D9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913828436"/>
        <c:axId val="147470218"/>
      </c:barChart>
      <c:catAx>
        <c:axId val="913828436"/>
        <c:scaling>
          <c:orientation val="minMax"/>
        </c:scaling>
        <c:delete val="1"/>
        <c:axPos val="l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7470218"/>
        <c:crosses val="autoZero"/>
        <c:auto val="1"/>
        <c:lblAlgn val="ctr"/>
        <c:lblOffset val="100"/>
        <c:noMultiLvlLbl val="0"/>
      </c:catAx>
      <c:valAx>
        <c:axId val="14747021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138284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169052360009172"/>
          <c:y val="0.918343780930386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94CBC-BDF5-4D20-8C0D-EAAC91B229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F4630-EB20-4389-BFAD-25ED5A525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CD5C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25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-38100"/>
            <a:ext cx="12192000" cy="812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47004"/>
            <a:ext cx="12192000" cy="6710996"/>
          </a:xfrm>
          <a:prstGeom prst="rect">
            <a:avLst/>
          </a:prstGeom>
          <a:solidFill>
            <a:srgbClr val="E4DFD8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489A-5E47-4FE4-AE18-62ADBFEF534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>
            <a:off x="0" y="6589486"/>
            <a:ext cx="12192000" cy="268514"/>
          </a:xfrm>
          <a:prstGeom prst="flowChartProcess">
            <a:avLst/>
          </a:pr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>
            <a:off x="5652697" y="6230942"/>
            <a:ext cx="886607" cy="436165"/>
          </a:xfrm>
          <a:custGeom>
            <a:avLst/>
            <a:gdLst>
              <a:gd name="connsiteX0" fmla="*/ 443303 w 886607"/>
              <a:gd name="connsiteY0" fmla="*/ 0 h 436165"/>
              <a:gd name="connsiteX1" fmla="*/ 878385 w 886607"/>
              <a:gd name="connsiteY1" fmla="*/ 354602 h 436165"/>
              <a:gd name="connsiteX2" fmla="*/ 886607 w 886607"/>
              <a:gd name="connsiteY2" fmla="*/ 436165 h 436165"/>
              <a:gd name="connsiteX3" fmla="*/ 0 w 886607"/>
              <a:gd name="connsiteY3" fmla="*/ 436165 h 436165"/>
              <a:gd name="connsiteX4" fmla="*/ 8222 w 886607"/>
              <a:gd name="connsiteY4" fmla="*/ 354602 h 436165"/>
              <a:gd name="connsiteX5" fmla="*/ 443303 w 886607"/>
              <a:gd name="connsiteY5" fmla="*/ 0 h 43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607" h="436165">
                <a:moveTo>
                  <a:pt x="443303" y="0"/>
                </a:moveTo>
                <a:cubicBezTo>
                  <a:pt x="657916" y="0"/>
                  <a:pt x="836974" y="152231"/>
                  <a:pt x="878385" y="354602"/>
                </a:cubicBezTo>
                <a:lnTo>
                  <a:pt x="886607" y="436165"/>
                </a:lnTo>
                <a:lnTo>
                  <a:pt x="0" y="436165"/>
                </a:lnTo>
                <a:lnTo>
                  <a:pt x="8222" y="354602"/>
                </a:lnTo>
                <a:cubicBezTo>
                  <a:pt x="49633" y="152231"/>
                  <a:pt x="228690" y="0"/>
                  <a:pt x="443303" y="0"/>
                </a:cubicBezTo>
                <a:close/>
              </a:path>
            </a:pathLst>
          </a:custGeom>
          <a:solidFill>
            <a:srgbClr val="2E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79293" y="6345871"/>
            <a:ext cx="631032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EDCF069B-D994-4262-8CEC-8B0A802048A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FF0C-622D-4397-AF87-511152E3604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F069B-D994-4262-8CEC-8B0A802048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719BE-93E2-487A-ACF7-8E3FCD5AA93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F069B-D994-4262-8CEC-8B0A802048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svg"/><Relationship Id="rId8" Type="http://schemas.openxmlformats.org/officeDocument/2006/relationships/image" Target="../media/image16.pn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D:\liyi\Desktop\读研期间的文档\研小招\PPT&amp;简历\PPT素材\新建文件夹\图片1.png图片1"/>
          <p:cNvPicPr>
            <a:picLocks noChangeAspect="1"/>
          </p:cNvPicPr>
          <p:nvPr/>
        </p:nvPicPr>
        <p:blipFill>
          <a:blip r:embed="rId1">
            <a:lum bright="-6000" contrast="-6000"/>
          </a:blip>
          <a:srcRect/>
          <a:stretch>
            <a:fillRect/>
          </a:stretch>
        </p:blipFill>
        <p:spPr>
          <a:xfrm>
            <a:off x="17463" y="0"/>
            <a:ext cx="1218057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329815" y="4204335"/>
            <a:ext cx="5063490" cy="869950"/>
            <a:chOff x="1037" y="5714"/>
            <a:chExt cx="7974" cy="1370"/>
          </a:xfrm>
        </p:grpSpPr>
        <p:sp>
          <p:nvSpPr>
            <p:cNvPr id="63" name="矩形 62"/>
            <p:cNvSpPr/>
            <p:nvPr/>
          </p:nvSpPr>
          <p:spPr>
            <a:xfrm>
              <a:off x="1838" y="6625"/>
              <a:ext cx="117" cy="3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105" y="6456"/>
              <a:ext cx="32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汇报人：研小招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5981" y="6622"/>
              <a:ext cx="117" cy="3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r"/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7" y="6454"/>
              <a:ext cx="27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导师：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XXX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037" y="5714"/>
              <a:ext cx="7732" cy="59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r"/>
              <a:r>
                <a:rPr lang="zh-CN" altLang="en-US" sz="20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华中科技大学 </a:t>
              </a:r>
              <a:r>
                <a:rPr lang="en-US" altLang="zh-CN" sz="20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20XX</a:t>
              </a:r>
              <a:r>
                <a:rPr lang="zh-CN" altLang="en-US" sz="20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级</a:t>
              </a:r>
              <a:r>
                <a:rPr lang="en-US" altLang="zh-CN" sz="20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XXXX</a:t>
              </a:r>
              <a:r>
                <a:rPr lang="zh-CN" altLang="en-US" sz="20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专业</a:t>
              </a:r>
              <a:endPara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8" name="TextBox 10"/>
          <p:cNvSpPr txBox="1"/>
          <p:nvPr/>
        </p:nvSpPr>
        <p:spPr>
          <a:xfrm>
            <a:off x="2736215" y="2698750"/>
            <a:ext cx="6968490" cy="119888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7200" kern="1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微软雅黑" panose="020B0503020204020204" pitchFamily="34" charset="-122"/>
              </a:rPr>
              <a:t>华中大 </a:t>
            </a:r>
            <a:r>
              <a:rPr lang="en-US" altLang="zh-CN" sz="7200" kern="1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微软雅黑" panose="020B0503020204020204" pitchFamily="34" charset="-122"/>
              </a:rPr>
              <a:t>PPT</a:t>
            </a:r>
            <a:r>
              <a:rPr lang="zh-CN" altLang="en-US" sz="7200" kern="1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微软雅黑" panose="020B0503020204020204" pitchFamily="34" charset="-122"/>
              </a:rPr>
              <a:t>模板</a:t>
            </a:r>
            <a:endParaRPr lang="zh-CN" altLang="en-US" sz="7200" kern="1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白色logo副本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415234" y="1106549"/>
            <a:ext cx="3384550" cy="1004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D:\liyi\Desktop\读研期间的文档\研小招\PPT&amp;简历\PPT素材\新建文件夹\图片10.png图片10"/>
          <p:cNvPicPr>
            <a:picLocks noChangeAspect="1"/>
          </p:cNvPicPr>
          <p:nvPr/>
        </p:nvPicPr>
        <p:blipFill>
          <a:blip r:embed="rId1">
            <a:lum bright="-6000" contrast="-18000"/>
          </a:blip>
          <a:srcRect/>
          <a:stretch>
            <a:fillRect/>
          </a:stretch>
        </p:blipFill>
        <p:spPr>
          <a:xfrm>
            <a:off x="8306435" y="-8255"/>
            <a:ext cx="3886200" cy="6864350"/>
          </a:xfrm>
          <a:prstGeom prst="rect">
            <a:avLst/>
          </a:prstGeom>
        </p:spPr>
      </p:pic>
      <p:pic>
        <p:nvPicPr>
          <p:cNvPr id="32" name="图片 31" descr="D:\liyi\Desktop\读研期间的文档\研小招\PPT&amp;简历\PPT素材\新建文件夹\图片15.png图片15"/>
          <p:cNvPicPr>
            <a:picLocks noChangeAspect="1"/>
          </p:cNvPicPr>
          <p:nvPr/>
        </p:nvPicPr>
        <p:blipFill>
          <a:blip r:embed="rId2">
            <a:lum bright="-18000" contrast="-36000"/>
          </a:blip>
          <a:srcRect/>
          <a:stretch>
            <a:fillRect/>
          </a:stretch>
        </p:blipFill>
        <p:spPr>
          <a:xfrm>
            <a:off x="-413702" y="-8255"/>
            <a:ext cx="4305935" cy="6858635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535305" y="465455"/>
            <a:ext cx="2407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51780" y="2024380"/>
            <a:ext cx="16764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rgbClr val="95543A"/>
                </a:solidFill>
                <a:latin typeface="苹方 特粗" panose="020B0800000000000000" charset="-122"/>
                <a:ea typeface="苹方 特粗" panose="020B0800000000000000" charset="-122"/>
              </a:rPr>
              <a:t>70%</a:t>
            </a:r>
            <a:endParaRPr lang="en-US" altLang="zh-CN" sz="4800">
              <a:solidFill>
                <a:srgbClr val="95543A"/>
              </a:solidFill>
              <a:latin typeface="苹方 特粗" panose="020B0800000000000000" charset="-122"/>
              <a:ea typeface="苹方 特粗" panose="020B08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52010" y="3328035"/>
            <a:ext cx="311277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</a:t>
            </a:r>
            <a:r>
              <a:rPr lang="en-US" altLang="zh-CN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：输入你需要的内容</a:t>
            </a:r>
            <a:endParaRPr lang="zh-CN" altLang="en-US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52450" y="1956435"/>
            <a:ext cx="3112770" cy="3494405"/>
            <a:chOff x="1412" y="3048"/>
            <a:chExt cx="4902" cy="5503"/>
          </a:xfrm>
        </p:grpSpPr>
        <p:sp>
          <p:nvSpPr>
            <p:cNvPr id="4" name="文本框 3"/>
            <p:cNvSpPr txBox="1"/>
            <p:nvPr/>
          </p:nvSpPr>
          <p:spPr>
            <a:xfrm>
              <a:off x="2496" y="3188"/>
              <a:ext cx="27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800">
                  <a:solidFill>
                    <a:schemeClr val="bg1"/>
                  </a:solidFill>
                  <a:latin typeface="苹方 特粗" panose="020B0800000000000000" charset="-122"/>
                  <a:ea typeface="苹方 特粗" panose="020B0800000000000000" charset="-122"/>
                </a:rPr>
                <a:t>1037</a:t>
              </a:r>
              <a:endParaRPr lang="en-US" altLang="zh-CN" sz="4800">
                <a:solidFill>
                  <a:schemeClr val="bg1"/>
                </a:solidFill>
                <a:latin typeface="苹方 特粗" panose="020B0800000000000000" charset="-122"/>
                <a:ea typeface="苹方 特粗" panose="020B0800000000000000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12" y="5208"/>
              <a:ext cx="4902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</a:t>
              </a:r>
              <a:r>
                <a:rPr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：输入你需要的内容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Move forward with the Republic. Progress into a new era. Move forward with the Republic. Progress into a new era.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endParaRPr lang="en-US" altLang="zh-CN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23" name="图片 22" descr="343435383138303b333635303031363bbcfdcdb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880" y="3048"/>
              <a:ext cx="634" cy="634"/>
            </a:xfrm>
            <a:prstGeom prst="rect">
              <a:avLst/>
            </a:prstGeom>
          </p:spPr>
        </p:pic>
      </p:grpSp>
      <p:pic>
        <p:nvPicPr>
          <p:cNvPr id="26" name="图片 25" descr="343435383138303b33363530303136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25590" y="1935480"/>
            <a:ext cx="402590" cy="40259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8693785" y="1935480"/>
            <a:ext cx="3112770" cy="3515360"/>
            <a:chOff x="13911" y="3048"/>
            <a:chExt cx="4902" cy="5536"/>
          </a:xfrm>
        </p:grpSpPr>
        <p:sp>
          <p:nvSpPr>
            <p:cNvPr id="19" name="文本框 18"/>
            <p:cNvSpPr txBox="1"/>
            <p:nvPr/>
          </p:nvSpPr>
          <p:spPr>
            <a:xfrm>
              <a:off x="15042" y="3188"/>
              <a:ext cx="264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800">
                  <a:solidFill>
                    <a:schemeClr val="bg1"/>
                  </a:solidFill>
                  <a:latin typeface="苹方 特粗" panose="020B0800000000000000" charset="-122"/>
                  <a:ea typeface="苹方 特粗" panose="020B0800000000000000" charset="-122"/>
                </a:rPr>
                <a:t>2022</a:t>
              </a:r>
              <a:endParaRPr lang="en-US" altLang="zh-CN" sz="4800">
                <a:solidFill>
                  <a:schemeClr val="bg1"/>
                </a:solidFill>
                <a:latin typeface="苹方 特粗" panose="020B0800000000000000" charset="-122"/>
                <a:ea typeface="苹方 特粗" panose="020B0800000000000000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911" y="5241"/>
              <a:ext cx="4902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标题</a:t>
              </a:r>
              <a:r>
                <a:rPr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：输入你需要的内容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Move forward with the Republic. Progress into a new era. Move forward with the Republic. Progress into a new era.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en-US" altLang="zh-CN" sz="1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27" name="图片 26" descr="343435383138303b333635303031363bbcfdcdb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7325" y="3048"/>
              <a:ext cx="634" cy="634"/>
            </a:xfrm>
            <a:prstGeom prst="rect">
              <a:avLst/>
            </a:prstGeom>
          </p:spPr>
        </p:pic>
      </p:grpSp>
      <p:pic>
        <p:nvPicPr>
          <p:cNvPr id="2" name="图片 1" descr="白色logo副本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9171305" y="5856605"/>
            <a:ext cx="2562860" cy="760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D:\liyi\Desktop\读研期间的文档\研小招\PPT&amp;简历\PPT素材\新建文件夹\图片11.png图片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0280" y="915353"/>
            <a:ext cx="3389630" cy="4916805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3927475" y="5363845"/>
            <a:ext cx="796925" cy="797560"/>
          </a:xfrm>
          <a:prstGeom prst="ellipse">
            <a:avLst/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009640" y="2348230"/>
            <a:ext cx="37217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 </a:t>
            </a:r>
            <a:r>
              <a:rPr lang="zh-CN" altLang="en-US" sz="4000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4000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009679" y="3441798"/>
            <a:ext cx="4356939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 rot="14100000" flipH="1">
            <a:off x="656590" y="726440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heilogo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211660" y="5856909"/>
            <a:ext cx="2562860" cy="7611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D:\liyi\Desktop\读研期间的文档\研小招\PPT&amp;简历\PPT素材\新建文件夹\图片12.png图片12"/>
          <p:cNvPicPr>
            <a:picLocks noChangeAspect="1"/>
          </p:cNvPicPr>
          <p:nvPr/>
        </p:nvPicPr>
        <p:blipFill>
          <a:blip r:embed="rId1">
            <a:lum contrast="-12000"/>
          </a:blip>
          <a:srcRect/>
          <a:stretch>
            <a:fillRect/>
          </a:stretch>
        </p:blipFill>
        <p:spPr>
          <a:xfrm>
            <a:off x="318" y="0"/>
            <a:ext cx="12190730" cy="6857365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535305" y="465455"/>
            <a:ext cx="2407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005" y="1416685"/>
            <a:ext cx="6261100" cy="4179570"/>
            <a:chOff x="3991" y="1961"/>
            <a:chExt cx="11438" cy="7633"/>
          </a:xfrm>
        </p:grpSpPr>
        <p:cxnSp>
          <p:nvCxnSpPr>
            <p:cNvPr id="19" name="直接连接符 18"/>
            <p:cNvCxnSpPr/>
            <p:nvPr/>
          </p:nvCxnSpPr>
          <p:spPr>
            <a:xfrm flipV="1">
              <a:off x="10941" y="5851"/>
              <a:ext cx="2650" cy="0"/>
            </a:xfrm>
            <a:prstGeom prst="line">
              <a:avLst/>
            </a:prstGeom>
            <a:ln w="57150">
              <a:solidFill>
                <a:srgbClr val="FCF6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609" y="5851"/>
              <a:ext cx="2563" cy="0"/>
            </a:xfrm>
            <a:prstGeom prst="line">
              <a:avLst/>
            </a:prstGeom>
            <a:ln w="57150">
              <a:solidFill>
                <a:srgbClr val="FCF6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endCxn id="21" idx="0"/>
            </p:cNvCxnSpPr>
            <p:nvPr/>
          </p:nvCxnSpPr>
          <p:spPr>
            <a:xfrm flipH="1">
              <a:off x="9578" y="7374"/>
              <a:ext cx="30" cy="1009"/>
            </a:xfrm>
            <a:prstGeom prst="line">
              <a:avLst/>
            </a:prstGeom>
            <a:ln w="57150">
              <a:solidFill>
                <a:srgbClr val="FCF6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27"/>
            <p:cNvSpPr/>
            <p:nvPr/>
          </p:nvSpPr>
          <p:spPr>
            <a:xfrm>
              <a:off x="13214" y="5234"/>
              <a:ext cx="2156" cy="1211"/>
            </a:xfrm>
            <a:prstGeom prst="roundRect">
              <a:avLst>
                <a:gd name="adj" fmla="val 11007"/>
              </a:avLst>
            </a:prstGeom>
            <a:solidFill>
              <a:srgbClr val="D79E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013" y="5234"/>
              <a:ext cx="2156" cy="1211"/>
            </a:xfrm>
            <a:prstGeom prst="roundRect">
              <a:avLst>
                <a:gd name="adj" fmla="val 11007"/>
              </a:avLst>
            </a:prstGeom>
            <a:solidFill>
              <a:srgbClr val="D79E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8500" y="1961"/>
              <a:ext cx="2200" cy="1211"/>
              <a:chOff x="8500" y="2416"/>
              <a:chExt cx="2200" cy="1211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8522" y="2416"/>
                <a:ext cx="2156" cy="1211"/>
              </a:xfrm>
              <a:prstGeom prst="roundRect">
                <a:avLst>
                  <a:gd name="adj" fmla="val 11007"/>
                </a:avLst>
              </a:prstGeom>
              <a:solidFill>
                <a:srgbClr val="DDB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1" name="TextBox 1"/>
              <p:cNvSpPr txBox="1"/>
              <p:nvPr/>
            </p:nvSpPr>
            <p:spPr>
              <a:xfrm>
                <a:off x="8500" y="2625"/>
                <a:ext cx="2200" cy="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rPr>
                  <a:t>CONTACT </a:t>
                </a:r>
                <a:endPara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endParaRP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rPr>
                  <a:t>INFORMATION</a:t>
                </a:r>
                <a:endPara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8456" y="8383"/>
              <a:ext cx="2200" cy="1211"/>
              <a:chOff x="8456" y="8205"/>
              <a:chExt cx="2200" cy="1211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8500" y="8205"/>
                <a:ext cx="2156" cy="1211"/>
              </a:xfrm>
              <a:prstGeom prst="roundRect">
                <a:avLst>
                  <a:gd name="adj" fmla="val 11007"/>
                </a:avLst>
              </a:prstGeom>
              <a:solidFill>
                <a:srgbClr val="DDB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2" name="TextBox 1"/>
              <p:cNvSpPr txBox="1"/>
              <p:nvPr/>
            </p:nvSpPr>
            <p:spPr>
              <a:xfrm>
                <a:off x="8456" y="8463"/>
                <a:ext cx="2200" cy="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rPr>
                  <a:t>CONTACT </a:t>
                </a:r>
                <a:endPara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endParaRPr>
              </a:p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rPr>
                  <a:t>INFORMATION</a:t>
                </a:r>
                <a:endPara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47" name="TextBox 1"/>
            <p:cNvSpPr txBox="1"/>
            <p:nvPr/>
          </p:nvSpPr>
          <p:spPr>
            <a:xfrm>
              <a:off x="13229" y="5476"/>
              <a:ext cx="2200" cy="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CONTACT 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INFORMATION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48" name="TextBox 1"/>
            <p:cNvSpPr txBox="1"/>
            <p:nvPr/>
          </p:nvSpPr>
          <p:spPr>
            <a:xfrm>
              <a:off x="3991" y="5476"/>
              <a:ext cx="2200" cy="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CONTACT 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INFORMATION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943" y="4183"/>
              <a:ext cx="3314" cy="3314"/>
            </a:xfrm>
            <a:prstGeom prst="ellipse">
              <a:avLst/>
            </a:prstGeom>
            <a:solidFill>
              <a:srgbClr val="FCF6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TextBox 1"/>
            <p:cNvSpPr txBox="1"/>
            <p:nvPr/>
          </p:nvSpPr>
          <p:spPr>
            <a:xfrm>
              <a:off x="7952" y="5317"/>
              <a:ext cx="3296" cy="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 dirty="0">
                  <a:solidFill>
                    <a:srgbClr val="9554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微软雅黑" panose="020B0503020204020204" pitchFamily="34" charset="-122"/>
                </a:rPr>
                <a:t>CONTACT </a:t>
              </a:r>
              <a:endParaRPr lang="en-US" altLang="zh-CN" sz="14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>
                  <a:solidFill>
                    <a:srgbClr val="9554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  <a:sym typeface="微软雅黑" panose="020B0503020204020204" pitchFamily="34" charset="-122"/>
                </a:rPr>
                <a:t>INFORMATION</a:t>
              </a:r>
              <a:endParaRPr lang="en-US" altLang="zh-CN" sz="14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微软雅黑" panose="020B0503020204020204" pitchFamily="3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5215" y="3172"/>
              <a:ext cx="8753" cy="1688"/>
              <a:chOff x="5215" y="3172"/>
              <a:chExt cx="8753" cy="1688"/>
            </a:xfrm>
          </p:grpSpPr>
          <p:cxnSp>
            <p:nvCxnSpPr>
              <p:cNvPr id="9" name="直接连接符 8"/>
              <p:cNvCxnSpPr>
                <a:stCxn id="16" idx="2"/>
              </p:cNvCxnSpPr>
              <p:nvPr/>
            </p:nvCxnSpPr>
            <p:spPr>
              <a:xfrm>
                <a:off x="9600" y="3172"/>
                <a:ext cx="8" cy="1066"/>
              </a:xfrm>
              <a:prstGeom prst="line">
                <a:avLst/>
              </a:prstGeom>
              <a:ln w="57150">
                <a:solidFill>
                  <a:srgbClr val="FCF6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/>
              <p:cNvGrpSpPr/>
              <p:nvPr/>
            </p:nvGrpSpPr>
            <p:grpSpPr>
              <a:xfrm>
                <a:off x="5215" y="3250"/>
                <a:ext cx="3595" cy="1610"/>
                <a:chOff x="5215" y="3250"/>
                <a:chExt cx="3595" cy="1610"/>
              </a:xfrm>
            </p:grpSpPr>
            <p:sp>
              <p:nvSpPr>
                <p:cNvPr id="23" name="任意多边形 22"/>
                <p:cNvSpPr/>
                <p:nvPr/>
              </p:nvSpPr>
              <p:spPr>
                <a:xfrm flipH="1">
                  <a:off x="7098" y="3860"/>
                  <a:ext cx="1712" cy="1000"/>
                </a:xfrm>
                <a:custGeom>
                  <a:avLst/>
                  <a:gdLst>
                    <a:gd name="connsiteX0" fmla="*/ 0 w 685800"/>
                    <a:gd name="connsiteY0" fmla="*/ 342900 h 342900"/>
                    <a:gd name="connsiteX1" fmla="*/ 342900 w 685800"/>
                    <a:gd name="connsiteY1" fmla="*/ 0 h 342900"/>
                    <a:gd name="connsiteX2" fmla="*/ 685800 w 685800"/>
                    <a:gd name="connsiteY2" fmla="*/ 0 h 342900"/>
                    <a:gd name="connsiteX0-1" fmla="*/ 0 w 1109662"/>
                    <a:gd name="connsiteY0-2" fmla="*/ 342900 h 342900"/>
                    <a:gd name="connsiteX1-3" fmla="*/ 342900 w 1109662"/>
                    <a:gd name="connsiteY1-4" fmla="*/ 0 h 342900"/>
                    <a:gd name="connsiteX2-5" fmla="*/ 1109662 w 1109662"/>
                    <a:gd name="connsiteY2-6" fmla="*/ 0 h 3429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109662" h="342900">
                      <a:moveTo>
                        <a:pt x="0" y="342900"/>
                      </a:moveTo>
                      <a:lnTo>
                        <a:pt x="342900" y="0"/>
                      </a:lnTo>
                      <a:lnTo>
                        <a:pt x="1109662" y="0"/>
                      </a:lnTo>
                    </a:path>
                  </a:pathLst>
                </a:custGeom>
                <a:noFill/>
                <a:ln w="57150">
                  <a:solidFill>
                    <a:srgbClr val="FCF6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0" name="圆角矩形 29"/>
                <p:cNvSpPr/>
                <p:nvPr/>
              </p:nvSpPr>
              <p:spPr>
                <a:xfrm>
                  <a:off x="5243" y="3250"/>
                  <a:ext cx="2156" cy="1211"/>
                </a:xfrm>
                <a:prstGeom prst="roundRect">
                  <a:avLst>
                    <a:gd name="adj" fmla="val 11007"/>
                  </a:avLst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6" name="TextBox 1"/>
                <p:cNvSpPr txBox="1"/>
                <p:nvPr/>
              </p:nvSpPr>
              <p:spPr>
                <a:xfrm>
                  <a:off x="5215" y="3486"/>
                  <a:ext cx="2200" cy="7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Segoe UI Light" panose="020B0502040204020203" pitchFamily="34" charset="0"/>
                      <a:sym typeface="微软雅黑" panose="020B0503020204020204" pitchFamily="34" charset="-122"/>
                    </a:rPr>
                    <a:t>CONTACT </a:t>
                  </a:r>
                  <a:endPara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endParaRPr>
                </a:p>
                <a:p>
                  <a:pPr algn="ctr"/>
                  <a:r>
                    <a:rPr lang="en-US" altLang="zh-CN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Segoe UI Light" panose="020B0502040204020203" pitchFamily="34" charset="0"/>
                      <a:sym typeface="微软雅黑" panose="020B0503020204020204" pitchFamily="34" charset="-122"/>
                    </a:rPr>
                    <a:t>INFORMATION</a:t>
                  </a:r>
                  <a:endPara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 flipH="1">
                <a:off x="10374" y="3250"/>
                <a:ext cx="3595" cy="1610"/>
                <a:chOff x="5215" y="3250"/>
                <a:chExt cx="3595" cy="1610"/>
              </a:xfrm>
            </p:grpSpPr>
            <p:sp>
              <p:nvSpPr>
                <p:cNvPr id="54" name="任意多边形 53"/>
                <p:cNvSpPr/>
                <p:nvPr/>
              </p:nvSpPr>
              <p:spPr>
                <a:xfrm flipH="1">
                  <a:off x="7098" y="3860"/>
                  <a:ext cx="1712" cy="1000"/>
                </a:xfrm>
                <a:custGeom>
                  <a:avLst/>
                  <a:gdLst>
                    <a:gd name="connsiteX0" fmla="*/ 0 w 685800"/>
                    <a:gd name="connsiteY0" fmla="*/ 342900 h 342900"/>
                    <a:gd name="connsiteX1" fmla="*/ 342900 w 685800"/>
                    <a:gd name="connsiteY1" fmla="*/ 0 h 342900"/>
                    <a:gd name="connsiteX2" fmla="*/ 685800 w 685800"/>
                    <a:gd name="connsiteY2" fmla="*/ 0 h 342900"/>
                    <a:gd name="connsiteX0-1" fmla="*/ 0 w 1109662"/>
                    <a:gd name="connsiteY0-2" fmla="*/ 342900 h 342900"/>
                    <a:gd name="connsiteX1-3" fmla="*/ 342900 w 1109662"/>
                    <a:gd name="connsiteY1-4" fmla="*/ 0 h 342900"/>
                    <a:gd name="connsiteX2-5" fmla="*/ 1109662 w 1109662"/>
                    <a:gd name="connsiteY2-6" fmla="*/ 0 h 3429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109662" h="342900">
                      <a:moveTo>
                        <a:pt x="0" y="342900"/>
                      </a:moveTo>
                      <a:lnTo>
                        <a:pt x="342900" y="0"/>
                      </a:lnTo>
                      <a:lnTo>
                        <a:pt x="1109662" y="0"/>
                      </a:lnTo>
                    </a:path>
                  </a:pathLst>
                </a:custGeom>
                <a:noFill/>
                <a:ln w="57150">
                  <a:solidFill>
                    <a:srgbClr val="FCF6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>
                  <a:off x="5243" y="3250"/>
                  <a:ext cx="2156" cy="1211"/>
                </a:xfrm>
                <a:prstGeom prst="roundRect">
                  <a:avLst>
                    <a:gd name="adj" fmla="val 11007"/>
                  </a:avLst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56" name="TextBox 1"/>
                <p:cNvSpPr txBox="1"/>
                <p:nvPr/>
              </p:nvSpPr>
              <p:spPr>
                <a:xfrm>
                  <a:off x="5215" y="3486"/>
                  <a:ext cx="2200" cy="7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Segoe UI Light" panose="020B0502040204020203" pitchFamily="34" charset="0"/>
                      <a:sym typeface="微软雅黑" panose="020B0503020204020204" pitchFamily="34" charset="-122"/>
                    </a:rPr>
                    <a:t>CONTACT </a:t>
                  </a:r>
                  <a:endPara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endParaRPr>
                </a:p>
                <a:p>
                  <a:pPr algn="ctr"/>
                  <a:r>
                    <a:rPr lang="en-US" altLang="zh-CN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Segoe UI Light" panose="020B0502040204020203" pitchFamily="34" charset="0"/>
                      <a:sym typeface="微软雅黑" panose="020B0503020204020204" pitchFamily="34" charset="-122"/>
                    </a:rPr>
                    <a:t>INFORMATION</a:t>
                  </a:r>
                  <a:endPara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60" name="组合 59"/>
            <p:cNvGrpSpPr/>
            <p:nvPr/>
          </p:nvGrpSpPr>
          <p:grpSpPr>
            <a:xfrm flipV="1">
              <a:off x="5243" y="6528"/>
              <a:ext cx="8698" cy="1610"/>
              <a:chOff x="5243" y="3250"/>
              <a:chExt cx="8698" cy="1610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5243" y="3250"/>
                <a:ext cx="3567" cy="1610"/>
                <a:chOff x="5243" y="3250"/>
                <a:chExt cx="3567" cy="1610"/>
              </a:xfrm>
            </p:grpSpPr>
            <p:sp>
              <p:nvSpPr>
                <p:cNvPr id="63" name="任意多边形 62"/>
                <p:cNvSpPr/>
                <p:nvPr/>
              </p:nvSpPr>
              <p:spPr>
                <a:xfrm flipH="1">
                  <a:off x="7098" y="3860"/>
                  <a:ext cx="1712" cy="1000"/>
                </a:xfrm>
                <a:custGeom>
                  <a:avLst/>
                  <a:gdLst>
                    <a:gd name="connsiteX0" fmla="*/ 0 w 685800"/>
                    <a:gd name="connsiteY0" fmla="*/ 342900 h 342900"/>
                    <a:gd name="connsiteX1" fmla="*/ 342900 w 685800"/>
                    <a:gd name="connsiteY1" fmla="*/ 0 h 342900"/>
                    <a:gd name="connsiteX2" fmla="*/ 685800 w 685800"/>
                    <a:gd name="connsiteY2" fmla="*/ 0 h 342900"/>
                    <a:gd name="connsiteX0-1" fmla="*/ 0 w 1109662"/>
                    <a:gd name="connsiteY0-2" fmla="*/ 342900 h 342900"/>
                    <a:gd name="connsiteX1-3" fmla="*/ 342900 w 1109662"/>
                    <a:gd name="connsiteY1-4" fmla="*/ 0 h 342900"/>
                    <a:gd name="connsiteX2-5" fmla="*/ 1109662 w 1109662"/>
                    <a:gd name="connsiteY2-6" fmla="*/ 0 h 3429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109662" h="342900">
                      <a:moveTo>
                        <a:pt x="0" y="342900"/>
                      </a:moveTo>
                      <a:lnTo>
                        <a:pt x="342900" y="0"/>
                      </a:lnTo>
                      <a:lnTo>
                        <a:pt x="1109662" y="0"/>
                      </a:lnTo>
                    </a:path>
                  </a:pathLst>
                </a:custGeom>
                <a:noFill/>
                <a:ln w="57150">
                  <a:solidFill>
                    <a:srgbClr val="FCF6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64" name="圆角矩形 63"/>
                <p:cNvSpPr/>
                <p:nvPr/>
              </p:nvSpPr>
              <p:spPr>
                <a:xfrm>
                  <a:off x="5243" y="3250"/>
                  <a:ext cx="2156" cy="1211"/>
                </a:xfrm>
                <a:prstGeom prst="roundRect">
                  <a:avLst>
                    <a:gd name="adj" fmla="val 11007"/>
                  </a:avLst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 flipH="1">
                <a:off x="10374" y="3250"/>
                <a:ext cx="3567" cy="1610"/>
                <a:chOff x="5243" y="3250"/>
                <a:chExt cx="3567" cy="1610"/>
              </a:xfrm>
            </p:grpSpPr>
            <p:sp>
              <p:nvSpPr>
                <p:cNvPr id="67" name="任意多边形 66"/>
                <p:cNvSpPr/>
                <p:nvPr/>
              </p:nvSpPr>
              <p:spPr>
                <a:xfrm flipH="1">
                  <a:off x="7098" y="3860"/>
                  <a:ext cx="1712" cy="1000"/>
                </a:xfrm>
                <a:custGeom>
                  <a:avLst/>
                  <a:gdLst>
                    <a:gd name="connsiteX0" fmla="*/ 0 w 685800"/>
                    <a:gd name="connsiteY0" fmla="*/ 342900 h 342900"/>
                    <a:gd name="connsiteX1" fmla="*/ 342900 w 685800"/>
                    <a:gd name="connsiteY1" fmla="*/ 0 h 342900"/>
                    <a:gd name="connsiteX2" fmla="*/ 685800 w 685800"/>
                    <a:gd name="connsiteY2" fmla="*/ 0 h 342900"/>
                    <a:gd name="connsiteX0-1" fmla="*/ 0 w 1109662"/>
                    <a:gd name="connsiteY0-2" fmla="*/ 342900 h 342900"/>
                    <a:gd name="connsiteX1-3" fmla="*/ 342900 w 1109662"/>
                    <a:gd name="connsiteY1-4" fmla="*/ 0 h 342900"/>
                    <a:gd name="connsiteX2-5" fmla="*/ 1109662 w 1109662"/>
                    <a:gd name="connsiteY2-6" fmla="*/ 0 h 3429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1109662" h="342900">
                      <a:moveTo>
                        <a:pt x="0" y="342900"/>
                      </a:moveTo>
                      <a:lnTo>
                        <a:pt x="342900" y="0"/>
                      </a:lnTo>
                      <a:lnTo>
                        <a:pt x="1109662" y="0"/>
                      </a:lnTo>
                    </a:path>
                  </a:pathLst>
                </a:custGeom>
                <a:noFill/>
                <a:ln w="57150">
                  <a:solidFill>
                    <a:srgbClr val="FCF6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68" name="圆角矩形 67"/>
                <p:cNvSpPr/>
                <p:nvPr/>
              </p:nvSpPr>
              <p:spPr>
                <a:xfrm>
                  <a:off x="5243" y="3250"/>
                  <a:ext cx="2156" cy="1211"/>
                </a:xfrm>
                <a:prstGeom prst="roundRect">
                  <a:avLst>
                    <a:gd name="adj" fmla="val 11007"/>
                  </a:avLst>
                </a:prstGeom>
                <a:solidFill>
                  <a:srgbClr val="FF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71" name="TextBox 1"/>
            <p:cNvSpPr txBox="1"/>
            <p:nvPr/>
          </p:nvSpPr>
          <p:spPr>
            <a:xfrm>
              <a:off x="5215" y="7142"/>
              <a:ext cx="2200" cy="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CONTACT 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INFORMATION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72" name="TextBox 1"/>
            <p:cNvSpPr txBox="1"/>
            <p:nvPr/>
          </p:nvSpPr>
          <p:spPr>
            <a:xfrm flipH="1">
              <a:off x="11771" y="7138"/>
              <a:ext cx="2200" cy="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CONTACT 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INFORMATION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TextBox 1"/>
          <p:cNvSpPr txBox="1"/>
          <p:nvPr/>
        </p:nvSpPr>
        <p:spPr>
          <a:xfrm>
            <a:off x="7242810" y="1333500"/>
            <a:ext cx="43611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pic>
        <p:nvPicPr>
          <p:cNvPr id="5" name="图片 4" descr="白色logo副本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171305" y="5856605"/>
            <a:ext cx="2562860" cy="7607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535305" y="465455"/>
            <a:ext cx="2407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zh-CN" altLang="en-US" sz="2800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125220" y="1887220"/>
            <a:ext cx="4815205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输入你需要的内容</a:t>
            </a:r>
            <a:endParaRPr lang="en-US" altLang="zh-CN" b="1" dirty="0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b="1" dirty="0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输入你需要的内容</a:t>
            </a:r>
            <a:endParaRPr lang="zh-CN" altLang="en-US" sz="1800" b="1" dirty="0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pic>
        <p:nvPicPr>
          <p:cNvPr id="4" name="图片 3" descr="D:\liyi\Desktop\读研期间的文档\研小招\PPT&amp;简历\PPT素材\新建文件夹\图片13.png图片13"/>
          <p:cNvPicPr>
            <a:picLocks noChangeAspect="1"/>
          </p:cNvPicPr>
          <p:nvPr/>
        </p:nvPicPr>
        <p:blipFill>
          <a:blip r:embed="rId1">
            <a:lum bright="-6000" contrast="-12000"/>
          </a:blip>
          <a:srcRect/>
          <a:stretch>
            <a:fillRect/>
          </a:stretch>
        </p:blipFill>
        <p:spPr>
          <a:xfrm>
            <a:off x="7069455" y="1506855"/>
            <a:ext cx="4022725" cy="402272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692265" y="5060315"/>
            <a:ext cx="796925" cy="797560"/>
          </a:xfrm>
          <a:prstGeom prst="ellipse">
            <a:avLst/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剪去对角的矩形 16"/>
          <p:cNvSpPr/>
          <p:nvPr/>
        </p:nvSpPr>
        <p:spPr>
          <a:xfrm rot="7500000">
            <a:off x="10602595" y="1221105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16610" y="2094865"/>
            <a:ext cx="209550" cy="209550"/>
          </a:xfrm>
          <a:prstGeom prst="ellipse">
            <a:avLst/>
          </a:prstGeom>
          <a:solidFill>
            <a:srgbClr val="FEDF7E"/>
          </a:solidFill>
          <a:ln>
            <a:solidFill>
              <a:srgbClr val="FEDF7E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16610" y="4003040"/>
            <a:ext cx="209550" cy="209550"/>
          </a:xfrm>
          <a:prstGeom prst="ellipse">
            <a:avLst/>
          </a:prstGeom>
          <a:solidFill>
            <a:srgbClr val="FEDF7E"/>
          </a:solidFill>
          <a:ln>
            <a:solidFill>
              <a:srgbClr val="FEDF7E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heilogo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211660" y="5856909"/>
            <a:ext cx="2562860" cy="7611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liyi\Desktop\读研期间的文档\研小招\PPT&amp;简历\PPT素材\新建文件夹\图片14.png图片14"/>
          <p:cNvPicPr>
            <a:picLocks noChangeAspect="1"/>
          </p:cNvPicPr>
          <p:nvPr/>
        </p:nvPicPr>
        <p:blipFill>
          <a:blip r:embed="rId1">
            <a:alphaModFix amt="90000"/>
            <a:lum bright="-6000" contrast="6000"/>
          </a:blip>
          <a:srcRect/>
          <a:stretch>
            <a:fillRect/>
          </a:stretch>
        </p:blipFill>
        <p:spPr>
          <a:xfrm>
            <a:off x="0" y="2540"/>
            <a:ext cx="12187555" cy="6855460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3275405" y="1998996"/>
            <a:ext cx="5664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THANK YOU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885987" y="4115433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055110" y="4008755"/>
            <a:ext cx="2138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汇报人：研小招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516717" y="4113793"/>
            <a:ext cx="74376" cy="1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85622" y="4006830"/>
            <a:ext cx="17551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导师：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XXX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338830" y="3536315"/>
            <a:ext cx="5510530" cy="37592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华中科技大学</a:t>
            </a:r>
            <a:r>
              <a:rPr lang="en-US" altLang="zh-CN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20XX</a:t>
            </a: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级</a:t>
            </a:r>
            <a:r>
              <a:rPr lang="en-US" altLang="zh-CN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XX</a:t>
            </a: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学院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白色logo副本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415155" y="657225"/>
            <a:ext cx="3384550" cy="1004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99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99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0" grpId="0" bldLvl="0" animBg="1"/>
      <p:bldP spid="61" grpId="0"/>
      <p:bldP spid="62" grpId="0" bldLvl="0" animBg="1"/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D:\liyi\Desktop\读研期间的文档\研小招\PPT&amp;简历\PPT素材\新建文件夹\图片14.png图片14"/>
          <p:cNvPicPr>
            <a:picLocks noChangeAspect="1"/>
          </p:cNvPicPr>
          <p:nvPr/>
        </p:nvPicPr>
        <p:blipFill>
          <a:blip r:embed="rId1">
            <a:alphaModFix amt="90000"/>
            <a:lum bright="-6000" contrast="6000"/>
          </a:blip>
          <a:srcRect/>
          <a:stretch>
            <a:fillRect/>
          </a:stretch>
        </p:blipFill>
        <p:spPr>
          <a:xfrm>
            <a:off x="0" y="2540"/>
            <a:ext cx="12187555" cy="685546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DCF069B-D994-4262-8CEC-8B0A802048A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01185" y="1085850"/>
            <a:ext cx="33896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苹方 特粗" panose="020B0800000000000000" charset="-122"/>
                <a:ea typeface="苹方 特粗" panose="020B0800000000000000" charset="-122"/>
              </a:rPr>
              <a:t>CONTENTS</a:t>
            </a:r>
            <a:endParaRPr lang="en-US" altLang="zh-CN" sz="4400">
              <a:solidFill>
                <a:schemeClr val="bg1"/>
              </a:solidFill>
              <a:latin typeface="苹方 特粗" panose="020B0800000000000000" charset="-122"/>
              <a:ea typeface="苹方 特粗" panose="020B08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492615" y="2759710"/>
            <a:ext cx="17970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5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249680" y="2812415"/>
            <a:ext cx="17538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5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97325" y="2813050"/>
            <a:ext cx="179387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5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44970" y="2774315"/>
            <a:ext cx="17894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5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343435333335383b333633353330343bd6a6d2b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60000" flipH="1">
            <a:off x="1974215" y="2828290"/>
            <a:ext cx="508000" cy="508000"/>
          </a:xfrm>
          <a:prstGeom prst="rect">
            <a:avLst/>
          </a:prstGeom>
        </p:spPr>
      </p:pic>
      <p:pic>
        <p:nvPicPr>
          <p:cNvPr id="4" name="图片 3" descr="343435333335383b333633353330343bd6a6d2b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60000" flipH="1">
            <a:off x="4728845" y="2827655"/>
            <a:ext cx="508000" cy="508000"/>
          </a:xfrm>
          <a:prstGeom prst="rect">
            <a:avLst/>
          </a:prstGeom>
        </p:spPr>
      </p:pic>
      <p:pic>
        <p:nvPicPr>
          <p:cNvPr id="17" name="图片 16" descr="343435333335383b333633353330343bd6a6d2b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60000" flipH="1">
            <a:off x="7483475" y="2827020"/>
            <a:ext cx="508000" cy="508000"/>
          </a:xfrm>
          <a:prstGeom prst="rect">
            <a:avLst/>
          </a:prstGeom>
        </p:spPr>
      </p:pic>
      <p:pic>
        <p:nvPicPr>
          <p:cNvPr id="18" name="图片 17" descr="343435333335383b333633353330343bd6a6d2b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60000" flipH="1">
            <a:off x="10250170" y="2826385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liyi\Desktop\读研期间的文档\研小招\PPT&amp;简历\PPT素材\新建文件夹\图片3.png图片3"/>
          <p:cNvPicPr>
            <a:picLocks noChangeAspect="1"/>
          </p:cNvPicPr>
          <p:nvPr/>
        </p:nvPicPr>
        <p:blipFill>
          <a:blip r:embed="rId1">
            <a:lum contrast="6000"/>
          </a:blip>
          <a:srcRect/>
          <a:stretch>
            <a:fillRect/>
          </a:stretch>
        </p:blipFill>
        <p:spPr>
          <a:xfrm>
            <a:off x="970280" y="924878"/>
            <a:ext cx="3390265" cy="493014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3927475" y="5363845"/>
            <a:ext cx="796925" cy="797560"/>
          </a:xfrm>
          <a:prstGeom prst="ellipse">
            <a:avLst/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009640" y="2348230"/>
            <a:ext cx="37217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 </a:t>
            </a:r>
            <a:r>
              <a:rPr lang="zh-CN" altLang="en-US" sz="4000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4000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009679" y="3441798"/>
            <a:ext cx="435693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 rot="14100000" flipH="1">
            <a:off x="656590" y="726440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211660" y="5856909"/>
            <a:ext cx="2562860" cy="761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1">
            <a:lum contrast="-12000"/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DCF069B-D994-4262-8CEC-8B0A802048A3}" type="slidenum">
              <a:rPr lang="zh-CN" altLang="en-US" smtClean="0"/>
            </a:fld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171305" y="1885950"/>
            <a:ext cx="2522220" cy="3140710"/>
            <a:chOff x="14592" y="3292"/>
            <a:chExt cx="3972" cy="4946"/>
          </a:xfrm>
        </p:grpSpPr>
        <p:grpSp>
          <p:nvGrpSpPr>
            <p:cNvPr id="44" name="组合 43"/>
            <p:cNvGrpSpPr/>
            <p:nvPr/>
          </p:nvGrpSpPr>
          <p:grpSpPr>
            <a:xfrm>
              <a:off x="14592" y="3292"/>
              <a:ext cx="3972" cy="4946"/>
              <a:chOff x="2056" y="2658"/>
              <a:chExt cx="4443" cy="5531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2056" y="3231"/>
                <a:ext cx="4183" cy="4958"/>
              </a:xfrm>
              <a:prstGeom prst="rect">
                <a:avLst/>
              </a:prstGeom>
              <a:solidFill>
                <a:srgbClr val="FCF6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5182" y="2658"/>
                <a:ext cx="1317" cy="1317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48" name="图片 47" descr="32303038313138303b32303131373036323bcad6cce1b0fc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41" y="3507"/>
              <a:ext cx="683" cy="683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6276340" y="1885950"/>
            <a:ext cx="2522220" cy="3139440"/>
            <a:chOff x="9863" y="3292"/>
            <a:chExt cx="3972" cy="4944"/>
          </a:xfrm>
        </p:grpSpPr>
        <p:grpSp>
          <p:nvGrpSpPr>
            <p:cNvPr id="40" name="组合 39"/>
            <p:cNvGrpSpPr/>
            <p:nvPr/>
          </p:nvGrpSpPr>
          <p:grpSpPr>
            <a:xfrm>
              <a:off x="9863" y="3292"/>
              <a:ext cx="3972" cy="4945"/>
              <a:chOff x="2056" y="2658"/>
              <a:chExt cx="4443" cy="5349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2056" y="3231"/>
                <a:ext cx="4183" cy="4776"/>
              </a:xfrm>
              <a:prstGeom prst="rect">
                <a:avLst/>
              </a:prstGeom>
              <a:solidFill>
                <a:srgbClr val="FCF6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182" y="2658"/>
                <a:ext cx="1317" cy="1317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208" y="3488"/>
                <a:ext cx="4030" cy="3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 b="1">
                    <a:solidFill>
                      <a:srgbClr val="95543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 3</a:t>
                </a:r>
                <a:endParaRPr lang="en-US" altLang="zh-CN" sz="2000" b="1">
                  <a:solidFill>
                    <a:srgbClr val="9554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/>
              </a:p>
              <a:p>
                <a:pPr algn="l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16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rPr>
                  <a:t>HUST：Move forward with the Republic. Progress into a new era. </a:t>
                </a:r>
                <a:endParaRPr lang="en-US" altLang="zh-CN" sz="1600"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  <p:pic>
          <p:nvPicPr>
            <p:cNvPr id="49" name="图片 48" descr="32303038313138303b32303131373131393bb1ed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52" y="3475"/>
              <a:ext cx="787" cy="78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548005" y="1887220"/>
            <a:ext cx="2522220" cy="3139440"/>
            <a:chOff x="402" y="3292"/>
            <a:chExt cx="3972" cy="4944"/>
          </a:xfrm>
        </p:grpSpPr>
        <p:grpSp>
          <p:nvGrpSpPr>
            <p:cNvPr id="15" name="组合 14"/>
            <p:cNvGrpSpPr/>
            <p:nvPr/>
          </p:nvGrpSpPr>
          <p:grpSpPr>
            <a:xfrm>
              <a:off x="402" y="3292"/>
              <a:ext cx="3972" cy="4944"/>
              <a:chOff x="2056" y="2658"/>
              <a:chExt cx="4443" cy="532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056" y="3231"/>
                <a:ext cx="4183" cy="4752"/>
              </a:xfrm>
              <a:prstGeom prst="rect">
                <a:avLst/>
              </a:prstGeom>
              <a:solidFill>
                <a:srgbClr val="FCF6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182" y="2658"/>
                <a:ext cx="1317" cy="1317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208" y="3488"/>
                <a:ext cx="4030" cy="3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 b="1">
                    <a:solidFill>
                      <a:srgbClr val="95543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 1</a:t>
                </a:r>
                <a:endParaRPr lang="en-US" altLang="zh-CN" sz="2000" b="1">
                  <a:solidFill>
                    <a:srgbClr val="9554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rPr>
                  <a:t>HUST</a:t>
                </a:r>
                <a:r>
                  <a:rPr lang="zh-CN" altLang="en-US" sz="16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rPr>
                  <a:t>：</a:t>
                </a:r>
                <a:r>
                  <a:rPr lang="en-US" altLang="zh-CN" sz="16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rPr>
                  <a:t>Move forward with the Republic. Progress into a new era. </a:t>
                </a:r>
                <a:endParaRPr lang="en-US" altLang="zh-CN" sz="1600"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  <p:pic>
          <p:nvPicPr>
            <p:cNvPr id="51" name="图片 50" descr="32303038313138363b3230303930353233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24" y="3626"/>
              <a:ext cx="549" cy="549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3411855" y="1887220"/>
            <a:ext cx="2522220" cy="3139440"/>
            <a:chOff x="5133" y="3292"/>
            <a:chExt cx="3972" cy="4944"/>
          </a:xfrm>
        </p:grpSpPr>
        <p:grpSp>
          <p:nvGrpSpPr>
            <p:cNvPr id="36" name="组合 35"/>
            <p:cNvGrpSpPr/>
            <p:nvPr/>
          </p:nvGrpSpPr>
          <p:grpSpPr>
            <a:xfrm>
              <a:off x="5133" y="3292"/>
              <a:ext cx="3972" cy="4945"/>
              <a:chOff x="2056" y="2658"/>
              <a:chExt cx="4443" cy="5349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2056" y="3231"/>
                <a:ext cx="4183" cy="4776"/>
              </a:xfrm>
              <a:prstGeom prst="rect">
                <a:avLst/>
              </a:prstGeom>
              <a:solidFill>
                <a:srgbClr val="FCF6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182" y="2658"/>
                <a:ext cx="1317" cy="1317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2208" y="3488"/>
                <a:ext cx="4029" cy="4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 b="1">
                    <a:solidFill>
                      <a:srgbClr val="95543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 2</a:t>
                </a:r>
                <a:endParaRPr lang="en-US" altLang="zh-CN" sz="2000" b="1">
                  <a:solidFill>
                    <a:srgbClr val="9554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/>
              </a:p>
              <a:p>
                <a:pPr algn="l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16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  <a:sym typeface="微软雅黑" panose="020B0503020204020204" pitchFamily="34" charset="-122"/>
                  </a:rPr>
                  <a:t>HUST：Move forward with the Republic. Progress into a new era. </a:t>
                </a:r>
                <a:endPara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  <a:p>
                <a:pPr fontAlgn="auto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2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  <a:cs typeface="Segoe UI Light" panose="020B0502040204020203" pitchFamily="34" charset="0"/>
                    <a:sym typeface="微软雅黑" panose="020B0503020204020204" pitchFamily="34" charset="-122"/>
                  </a:rPr>
                  <a:t> </a:t>
                </a:r>
                <a:endParaRPr lang="en-US" altLang="zh-CN" sz="1600"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</p:grpSp>
        <p:pic>
          <p:nvPicPr>
            <p:cNvPr id="52" name="图片 51" descr="32303038313138363b32303039303532393bd6bdd5c5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07" y="3572"/>
              <a:ext cx="618" cy="618"/>
            </a:xfrm>
            <a:prstGeom prst="rect">
              <a:avLst/>
            </a:prstGeom>
          </p:spPr>
        </p:pic>
      </p:grpSp>
      <p:sp>
        <p:nvSpPr>
          <p:cNvPr id="57" name="文本框 56"/>
          <p:cNvSpPr txBox="1"/>
          <p:nvPr/>
        </p:nvSpPr>
        <p:spPr>
          <a:xfrm>
            <a:off x="634365" y="694055"/>
            <a:ext cx="2374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56958" y="2369383"/>
            <a:ext cx="2287767" cy="2153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sz="2000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/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HUST：Move forward with the Republic. Progress into a new era. </a:t>
            </a:r>
            <a:endParaRPr lang="en-US" altLang="zh-CN" sz="16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9" name="图片 18" descr="白色logo副本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9171305" y="5856605"/>
            <a:ext cx="2562860" cy="760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2">
            <a:lum contrast="-12000"/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354320" y="813435"/>
            <a:ext cx="6139815" cy="5561330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50300" y="6356350"/>
            <a:ext cx="2743200" cy="365125"/>
          </a:xfrm>
        </p:spPr>
        <p:txBody>
          <a:bodyPr/>
          <a:p>
            <a:fld id="{EDCF069B-D994-4262-8CEC-8B0A802048A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67705" y="1329690"/>
            <a:ext cx="5313045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</a:t>
            </a:r>
            <a:r>
              <a:rPr lang="en-US" altLang="zh-CN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：输入你需要的内容</a:t>
            </a:r>
            <a:endParaRPr lang="zh-CN" altLang="en-US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</a:t>
            </a:r>
            <a:r>
              <a:rPr lang="en-US" altLang="zh-CN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：输入你需要的内容</a:t>
            </a:r>
            <a:endParaRPr lang="zh-CN" altLang="en-US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</a:t>
            </a:r>
            <a:r>
              <a:rPr lang="en-US" altLang="zh-CN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：输入你需要的内容</a:t>
            </a:r>
            <a:endParaRPr lang="zh-CN" altLang="en-US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35305" y="1920875"/>
            <a:ext cx="4340860" cy="3255010"/>
            <a:chOff x="580" y="2690"/>
            <a:chExt cx="6836" cy="5126"/>
          </a:xfrm>
        </p:grpSpPr>
        <p:graphicFrame>
          <p:nvGraphicFramePr>
            <p:cNvPr id="3" name="图表 2"/>
            <p:cNvGraphicFramePr/>
            <p:nvPr/>
          </p:nvGraphicFramePr>
          <p:xfrm>
            <a:off x="580" y="2690"/>
            <a:ext cx="6836" cy="51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pic>
          <p:nvPicPr>
            <p:cNvPr id="17" name="图片 16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1" y="4616"/>
              <a:ext cx="1274" cy="127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634365" y="694055"/>
            <a:ext cx="2374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 rot="7500000">
            <a:off x="10801350" y="590550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白色logo副本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47370" y="5856605"/>
            <a:ext cx="2562860" cy="760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D:\liyi\Desktop\读研期间的文档\研小招\PPT&amp;简历\PPT素材\新建文件夹\图片4.png图片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70280" y="931863"/>
            <a:ext cx="3389630" cy="4923155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3927475" y="5363845"/>
            <a:ext cx="796925" cy="797560"/>
          </a:xfrm>
          <a:prstGeom prst="ellipse">
            <a:avLst/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009640" y="2348230"/>
            <a:ext cx="37217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 </a:t>
            </a:r>
            <a:r>
              <a:rPr lang="zh-CN" altLang="en-US" sz="4000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4000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009679" y="3441798"/>
            <a:ext cx="4356939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 rot="14100000" flipH="1">
            <a:off x="656590" y="726440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heilogo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211660" y="5856909"/>
            <a:ext cx="2562860" cy="7611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liyi\Desktop\读研期间的文档\研小招\PPT&amp;简历\PPT素材\新建文件夹\图片2.png图片2"/>
          <p:cNvPicPr>
            <a:picLocks noChangeAspect="1"/>
          </p:cNvPicPr>
          <p:nvPr/>
        </p:nvPicPr>
        <p:blipFill>
          <a:blip r:embed="rId2">
            <a:lum contrast="-12000"/>
          </a:blip>
          <a:srcRect/>
          <a:stretch>
            <a:fillRect/>
          </a:stretch>
        </p:blipFill>
        <p:spPr>
          <a:xfrm>
            <a:off x="1905" y="-4068"/>
            <a:ext cx="12201525" cy="68655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86045" y="902335"/>
            <a:ext cx="6362700" cy="4867910"/>
          </a:xfrm>
          <a:prstGeom prst="rect">
            <a:avLst/>
          </a:prstGeom>
          <a:solidFill>
            <a:srgbClr val="FCF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35305" y="465455"/>
            <a:ext cx="2407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535305" y="1562735"/>
          <a:ext cx="5132070" cy="3988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416550" y="1411605"/>
            <a:ext cx="1629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rgbClr val="FFD966"/>
                </a:solidFill>
                <a:latin typeface="苹方 特粗" panose="020B0800000000000000" charset="-122"/>
                <a:ea typeface="苹方 特粗" panose="020B0800000000000000" charset="-122"/>
              </a:rPr>
              <a:t>70%</a:t>
            </a:r>
            <a:endParaRPr lang="en-US" altLang="zh-CN" sz="4800">
              <a:solidFill>
                <a:srgbClr val="FFD966"/>
              </a:solidFill>
              <a:latin typeface="苹方 特粗" panose="020B0800000000000000" charset="-122"/>
              <a:ea typeface="苹方 特粗" panose="020B0800000000000000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7065645" y="1315085"/>
            <a:ext cx="41338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16550" y="2951480"/>
            <a:ext cx="1553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rgbClr val="DDB078"/>
                </a:solidFill>
                <a:latin typeface="苹方 特粗" panose="020B0800000000000000" charset="-122"/>
                <a:ea typeface="苹方 特粗" panose="020B0800000000000000" charset="-122"/>
              </a:rPr>
              <a:t>22%</a:t>
            </a:r>
            <a:endParaRPr lang="en-US" altLang="zh-CN" sz="4800">
              <a:solidFill>
                <a:srgbClr val="DDB078"/>
              </a:solidFill>
              <a:latin typeface="苹方 特粗" panose="020B0800000000000000" charset="-122"/>
              <a:ea typeface="苹方 特粗" panose="020B0800000000000000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7065645" y="2854960"/>
            <a:ext cx="413956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7065010" y="4394835"/>
            <a:ext cx="413956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42915" y="4491355"/>
            <a:ext cx="12998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rgbClr val="95543A"/>
                </a:solidFill>
                <a:latin typeface="苹方 特粗" panose="020B0800000000000000" charset="-122"/>
                <a:ea typeface="苹方 特粗" panose="020B0800000000000000" charset="-122"/>
              </a:rPr>
              <a:t>8%</a:t>
            </a:r>
            <a:endParaRPr lang="en-US" altLang="zh-CN" sz="4800">
              <a:solidFill>
                <a:srgbClr val="95543A"/>
              </a:solidFill>
              <a:latin typeface="苹方 特粗" panose="020B0800000000000000" charset="-122"/>
              <a:ea typeface="苹方 特粗" panose="020B0800000000000000" charset="-122"/>
            </a:endParaRPr>
          </a:p>
        </p:txBody>
      </p:sp>
      <p:sp>
        <p:nvSpPr>
          <p:cNvPr id="14" name="剪去对角的矩形 13"/>
          <p:cNvSpPr/>
          <p:nvPr/>
        </p:nvSpPr>
        <p:spPr>
          <a:xfrm rot="7500000">
            <a:off x="10748010" y="575945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白色logo副本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9171305" y="5856605"/>
            <a:ext cx="2562860" cy="760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535305" y="465455"/>
            <a:ext cx="2407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输入你的标题</a:t>
            </a:r>
            <a:endParaRPr lang="zh-CN" altLang="en-US" sz="2800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D:\liyi\Desktop\读研期间的文档\研小招\PPT&amp;简历\PPT素材\新建文件夹\图片5.png图片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88403" y="1435735"/>
            <a:ext cx="2282190" cy="228282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701800" y="1874520"/>
            <a:ext cx="1992630" cy="1992630"/>
          </a:xfrm>
          <a:prstGeom prst="rect">
            <a:avLst/>
          </a:prstGeom>
          <a:noFill/>
          <a:ln>
            <a:solidFill>
              <a:srgbClr val="FFD96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841875" y="4015740"/>
            <a:ext cx="2508885" cy="1768475"/>
            <a:chOff x="7625" y="6324"/>
            <a:chExt cx="3951" cy="2785"/>
          </a:xfrm>
        </p:grpSpPr>
        <p:sp>
          <p:nvSpPr>
            <p:cNvPr id="28" name="TextBox 1"/>
            <p:cNvSpPr txBox="1"/>
            <p:nvPr/>
          </p:nvSpPr>
          <p:spPr>
            <a:xfrm>
              <a:off x="7625" y="7221"/>
              <a:ext cx="39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Move forward with the Republic. Progress into a new era. </a:t>
              </a:r>
              <a:endPara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768" y="6324"/>
              <a:ext cx="3168" cy="7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9554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输入你需要的内容</a:t>
              </a:r>
              <a:endParaRPr lang="zh-CN" altLang="en-US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186180" y="4015740"/>
            <a:ext cx="2508885" cy="1768475"/>
            <a:chOff x="7625" y="6324"/>
            <a:chExt cx="3951" cy="2785"/>
          </a:xfrm>
        </p:grpSpPr>
        <p:sp>
          <p:nvSpPr>
            <p:cNvPr id="33" name="TextBox 1"/>
            <p:cNvSpPr txBox="1"/>
            <p:nvPr/>
          </p:nvSpPr>
          <p:spPr>
            <a:xfrm>
              <a:off x="7625" y="7221"/>
              <a:ext cx="39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Move forward with the Republic. Progress into a new era. </a:t>
              </a:r>
              <a:endPara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768" y="6324"/>
              <a:ext cx="3168" cy="7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9554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输入你需要的内容</a:t>
              </a:r>
              <a:endParaRPr lang="zh-CN" altLang="en-US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8" name="椭圆 37"/>
          <p:cNvSpPr/>
          <p:nvPr/>
        </p:nvSpPr>
        <p:spPr>
          <a:xfrm>
            <a:off x="6604635" y="1089660"/>
            <a:ext cx="796925" cy="797560"/>
          </a:xfrm>
          <a:prstGeom prst="ellipse">
            <a:avLst/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8479790" y="4015740"/>
            <a:ext cx="2508885" cy="1768475"/>
            <a:chOff x="7625" y="6324"/>
            <a:chExt cx="3951" cy="2785"/>
          </a:xfrm>
        </p:grpSpPr>
        <p:sp>
          <p:nvSpPr>
            <p:cNvPr id="36" name="TextBox 1"/>
            <p:cNvSpPr txBox="1"/>
            <p:nvPr/>
          </p:nvSpPr>
          <p:spPr>
            <a:xfrm>
              <a:off x="7625" y="7221"/>
              <a:ext cx="395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Move forward with the Republic. Progress into a new era. </a:t>
              </a:r>
              <a:endPara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68" y="6324"/>
              <a:ext cx="3168" cy="7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95543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  <a:sym typeface="微软雅黑" panose="020B0503020204020204" pitchFamily="34" charset="-122"/>
                </a:rPr>
                <a:t>输入你需要的内容</a:t>
              </a:r>
              <a:endParaRPr lang="zh-CN" altLang="en-US" b="1" dirty="0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endParaRPr>
            </a:p>
          </p:txBody>
        </p:sp>
      </p:grpSp>
      <p:pic>
        <p:nvPicPr>
          <p:cNvPr id="21" name="图片 20" descr="D:\liyi\Desktop\读研期间的文档\研小招\PPT&amp;简历\PPT素材\新建文件夹\图片6.png图片6"/>
          <p:cNvPicPr>
            <a:picLocks noChangeAspect="1"/>
          </p:cNvPicPr>
          <p:nvPr/>
        </p:nvPicPr>
        <p:blipFill>
          <a:blip r:embed="rId2">
            <a:lum contrast="-6000"/>
          </a:blip>
          <a:srcRect/>
          <a:stretch>
            <a:fillRect/>
          </a:stretch>
        </p:blipFill>
        <p:spPr>
          <a:xfrm>
            <a:off x="4797108" y="1435100"/>
            <a:ext cx="2282190" cy="228282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 rot="19320000">
            <a:off x="10337362" y="2473167"/>
            <a:ext cx="821055" cy="821061"/>
            <a:chOff x="12272" y="658"/>
            <a:chExt cx="1067" cy="1067"/>
          </a:xfrm>
        </p:grpSpPr>
        <p:sp>
          <p:nvSpPr>
            <p:cNvPr id="39" name="椭圆 38"/>
            <p:cNvSpPr/>
            <p:nvPr/>
          </p:nvSpPr>
          <p:spPr>
            <a:xfrm>
              <a:off x="12523" y="910"/>
              <a:ext cx="564" cy="564"/>
            </a:xfrm>
            <a:prstGeom prst="ellipse">
              <a:avLst/>
            </a:prstGeom>
            <a:noFill/>
            <a:ln>
              <a:solidFill>
                <a:srgbClr val="FEDF7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2272" y="658"/>
              <a:ext cx="1067" cy="1067"/>
            </a:xfrm>
            <a:prstGeom prst="ellipse">
              <a:avLst/>
            </a:prstGeom>
            <a:noFill/>
            <a:ln>
              <a:solidFill>
                <a:srgbClr val="FEDF7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3" name="图片 22" descr="D:\liyi\Desktop\读研期间的文档\研小招\PPT&amp;简历\PPT素材\新建文件夹\图片7.png图片7"/>
          <p:cNvPicPr>
            <a:picLocks noChangeAspect="1"/>
          </p:cNvPicPr>
          <p:nvPr/>
        </p:nvPicPr>
        <p:blipFill>
          <a:blip r:embed="rId3">
            <a:lum bright="6000" contrast="-18000"/>
          </a:blip>
          <a:srcRect/>
          <a:stretch>
            <a:fillRect/>
          </a:stretch>
        </p:blipFill>
        <p:spPr>
          <a:xfrm>
            <a:off x="8405813" y="1435735"/>
            <a:ext cx="2283460" cy="22840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61130" y="62738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3" name="图片 2" descr="hei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660" y="5856909"/>
            <a:ext cx="2562860" cy="7611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liyi\Desktop\读研期间的文档\研小招\PPT&amp;简历\PPT素材\新建文件夹\图片8.png图片8"/>
          <p:cNvPicPr>
            <a:picLocks noChangeAspect="1"/>
          </p:cNvPicPr>
          <p:nvPr/>
        </p:nvPicPr>
        <p:blipFill>
          <a:blip r:embed="rId1">
            <a:lum bright="-6000"/>
          </a:blip>
          <a:srcRect/>
          <a:stretch>
            <a:fillRect/>
          </a:stretch>
        </p:blipFill>
        <p:spPr>
          <a:xfrm>
            <a:off x="970280" y="915353"/>
            <a:ext cx="3390265" cy="491744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3927475" y="5363845"/>
            <a:ext cx="796925" cy="797560"/>
          </a:xfrm>
          <a:prstGeom prst="ellipse">
            <a:avLst/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009640" y="2348230"/>
            <a:ext cx="37217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 </a:t>
            </a:r>
            <a:r>
              <a:rPr lang="zh-CN" altLang="en-US" sz="4000" b="1">
                <a:solidFill>
                  <a:srgbClr val="9554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4000" b="1">
              <a:solidFill>
                <a:srgbClr val="9554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009679" y="3441798"/>
            <a:ext cx="4356939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Move forward with the Republic. Progress into a new era. Move forward with the Republic. Progress into a new era.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  <a:sym typeface="微软雅黑" panose="020B0503020204020204" pitchFamily="34" charset="-122"/>
              </a:rPr>
              <a:t>. 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  <a:sym typeface="微软雅黑" panose="020B0503020204020204" pitchFamily="34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 rot="14100000" flipH="1">
            <a:off x="656590" y="726440"/>
            <a:ext cx="907415" cy="564515"/>
          </a:xfrm>
          <a:prstGeom prst="snip2DiagRect">
            <a:avLst>
              <a:gd name="adj1" fmla="val 6969"/>
              <a:gd name="adj2" fmla="val 30925"/>
            </a:avLst>
          </a:prstGeom>
          <a:solidFill>
            <a:srgbClr val="FFD9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he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660" y="5856909"/>
            <a:ext cx="2562860" cy="76115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WFjYWIyZjUwMTdmODQ5MGQwMGU3YWZkZjQxMjAxY2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2975</Words>
  <Application>WPS 演示</Application>
  <PresentationFormat>宽屏</PresentationFormat>
  <Paragraphs>186</Paragraphs>
  <Slides>14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方正粗黑宋简体</vt:lpstr>
      <vt:lpstr>苹方 特粗</vt:lpstr>
      <vt:lpstr>Segoe UI Light</vt:lpstr>
      <vt:lpstr>微软雅黑 Light</vt:lpstr>
      <vt:lpstr>Segoe UI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bigchin bigchin</dc:creator>
  <cp:lastModifiedBy>黄小豆</cp:lastModifiedBy>
  <cp:revision>342</cp:revision>
  <dcterms:created xsi:type="dcterms:W3CDTF">2020-04-22T14:02:00Z</dcterms:created>
  <dcterms:modified xsi:type="dcterms:W3CDTF">2022-10-07T09:05:46Z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B87DB32FCB5D4FA99637F4AF6B6A0A8F</vt:lpwstr>
  </property>
</Properties>
</file>